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7.xml.rels" ContentType="application/vnd.openxmlformats-package.relationships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media/image1.jpeg" ContentType="image/jpeg"/>
  <Override PartName="/ppt/media/image3.png" ContentType="image/png"/>
  <Override PartName="/ppt/media/image2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jpeg" ContentType="image/jpe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</p:sldIdLst>
  <p:sldSz cx="12192000" cy="6858000"/>
  <p:notesSz cx="7010400" cy="9296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Click to move the slide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CA" sz="2000" spc="-1" strike="noStrike">
                <a:latin typeface="Arial"/>
              </a:rPr>
              <a:t>Click to edit the notes format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CA" sz="1400" spc="-1" strike="noStrike">
                <a:latin typeface="Times New Roman"/>
              </a:rPr>
              <a:t>&lt;header&gt;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 type="dt" idx="20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CA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314" name="PlaceHolder 5"/>
          <p:cNvSpPr>
            <a:spLocks noGrp="1"/>
          </p:cNvSpPr>
          <p:nvPr>
            <p:ph type="ftr" idx="21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&lt;footer&gt;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315" name="PlaceHolder 6"/>
          <p:cNvSpPr>
            <a:spLocks noGrp="1"/>
          </p:cNvSpPr>
          <p:nvPr>
            <p:ph type="sldNum" idx="2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CA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FBB3BFD5-6EF4-4924-8C98-ACC4D75A7626}" type="slidenum">
              <a:rPr b="0" lang="en-CA" sz="1400" spc="-1" strike="noStrike">
                <a:latin typeface="Times New Roman"/>
              </a:rPr>
              <a:t>&lt;number&gt;</a:t>
            </a:fld>
            <a:endParaRPr b="0" lang="en-CA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ln w="0">
            <a:noFill/>
          </a:ln>
        </p:spPr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700920" y="4473720"/>
            <a:ext cx="5607360" cy="365940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t">
            <a:noAutofit/>
          </a:bodyPr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https://www.ncsc.gov.uk/static-assets/documents/PwnedPasswordsTop100k.txt</a:t>
            </a:r>
            <a:endParaRPr b="0" lang="en-CA" sz="20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CA" sz="20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CA" sz="2000" spc="-1" strike="noStrike">
              <a:latin typeface="Arial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 type="sldNum" idx="24"/>
          </p:nvPr>
        </p:nvSpPr>
        <p:spPr>
          <a:xfrm>
            <a:off x="3970800" y="8830080"/>
            <a:ext cx="3036600" cy="46548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8C2CBA4-970A-4958-AA1C-36C72E49983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sldImg"/>
          </p:nvPr>
        </p:nvSpPr>
        <p:spPr>
          <a:xfrm>
            <a:off x="0" y="764280"/>
            <a:ext cx="360" cy="360"/>
          </a:xfrm>
          <a:prstGeom prst="rect">
            <a:avLst/>
          </a:prstGeom>
          <a:ln w="0">
            <a:noFill/>
          </a:ln>
        </p:spPr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700920" y="4473720"/>
            <a:ext cx="5607360" cy="365940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t">
            <a:noAutofit/>
          </a:bodyPr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Nirmala UI Semilight"/>
              </a:rPr>
              <a:t>Now is the time to engage in an interactive Q&amp;A session where you can ask questions, share insights, and clarify any doubts about the topics we have covered so far.</a:t>
            </a:r>
            <a:endParaRPr b="0" lang="en-CA" sz="12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Nirmala UI Semilight"/>
              </a:rPr>
              <a:t>This open discussion is designed to ensure that every participant has the opportunity to voice their thoughts and learn from the collective experience of the group.</a:t>
            </a:r>
            <a:endParaRPr b="0" lang="en-CA" sz="12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Nirmala UI Semilight"/>
              </a:rPr>
              <a:t>Your questions and comments are valuable as they help us identify areas that may need further explanation and enable us to tailor future sessions to your needs.</a:t>
            </a:r>
            <a:endParaRPr b="0" lang="en-CA" sz="12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Nirmala UI Semilight"/>
              </a:rPr>
              <a:t>We encourage you to speak up and contribute to the dialogue, as this interaction is one of the key components of our interactive learning approach.</a:t>
            </a:r>
            <a:endParaRPr b="0" lang="en-CA" sz="12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Nirmala UI Semilight"/>
              </a:rPr>
              <a:t>As the session progresses, take note of any questions or ideas that you would like to revisit, and feel free to share your perspectives with the class.</a:t>
            </a:r>
            <a:endParaRPr b="0" lang="en-CA" sz="1200" spc="-1" strike="noStrike">
              <a:latin typeface="Arial"/>
            </a:endParaRPr>
          </a:p>
        </p:txBody>
      </p:sp>
      <p:sp>
        <p:nvSpPr>
          <p:cNvPr id="376" name="PlaceHolder 3"/>
          <p:cNvSpPr>
            <a:spLocks noGrp="1"/>
          </p:cNvSpPr>
          <p:nvPr>
            <p:ph type="sldNum" idx="25"/>
          </p:nvPr>
        </p:nvSpPr>
        <p:spPr>
          <a:xfrm>
            <a:off x="3970800" y="8830080"/>
            <a:ext cx="3036600" cy="46548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45505C0-2BF2-443D-A416-731585ACC70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1CE3C37-3CEF-4FC3-8352-45C905A2ACE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E2D761F-EC20-4F67-8057-C94E9B657EF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1012647-2AF2-4257-B323-40EBF72C37A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4BCB036-DB9E-4B95-9733-90EC394E15B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1FDC31D-E8AF-4E21-9E52-89E55B99294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EE8118A-04CA-4A63-81C5-C53EFB5A954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6BC53FF-F7D1-4F95-83A9-C4A04F35D54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00961F5-F047-4B1C-B56B-6EE327A04D6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5C9CF6A-9F53-4322-A6E3-424E109EC54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BB8B8E1-526C-4342-995F-B038B65DEBF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489ED8B-6441-452A-9A04-57CAB2597F7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C5D2555-AAE3-4475-9384-0D379FBBA7C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AAD2EA6-61C8-42C6-B270-0BF69745286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E8E772C-17DA-4C7F-8B8E-31AE79B0880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B507B21-AE3E-46CF-84A3-B8BBC200E48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4A7ACA8-B77E-4D01-A51B-5FFC450542A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F2FED15-4882-4E18-9C73-BFFB5305628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318BD64-11D1-4D8E-B503-1D433301602A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F6A3995-61D9-444B-BF7A-A59CB7B4FC34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4D37131-68A6-4440-8800-FBEE07F5ED8E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98C103A-0450-48E2-B15D-3C926EFFCED7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3C838F4-ABB0-4F09-81C7-A6E4537C0431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64CBBDF-4B5C-4844-91EB-F0F1A064DDC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E5F05B6-ED6B-4143-94C6-002AC55EAF87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BF6CED5-BD95-48BB-BE74-347B0705B08C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C80974F-67F5-4303-88BA-A27DC55D6E03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37F7C6C-245C-4634-8477-4577C50447B0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D42908D-B7F9-4B5D-917E-F156CDAF042C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DE1143C-793C-42A5-95BB-3BA75ECD5110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32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B9BC147-82B3-4EFB-B4F1-70704341BD08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48DF0BC7-3E54-4673-B133-F5EDB036CA74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00A65AD0-3E24-4D86-838D-D8DC99F02B9B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DD97F319-ACFD-4EBF-AB4F-EC1AC239C95A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D85D983-9DC2-4FF6-9CBF-67A46CEA385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E7B7CC12-9AF5-4198-831B-9C33CF64ABDC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3CE022C9-AFE6-4EA2-82EA-E8CBE293168F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AC969E69-0DFE-4AF2-A603-C7287F0560D4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7A838EDC-0E72-4005-B29C-D1139C98F654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B5392D2B-A4DD-4FC7-A749-E5DD34566DDF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66CDDBD4-C250-4727-A857-1490484312BF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FF5939DA-DE78-4FA9-B041-7AB17AE06FB0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67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CE32E437-55DD-4110-BFE7-F03F917AF10D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2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3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4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E92B33CA-CDEF-4308-BB80-60F5956C1C84}" type="slidenum">
              <a:t>&lt;#&gt;</a:t>
            </a:fld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4A1AF44-9338-46F0-8001-47924410133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CFFD939-E6DD-47BD-8CE5-4FC6E54984F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EFB36CDD-9A94-4AC6-BF2F-6122EDC1815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7E8DCE49-BFAB-418A-8A99-81173D31531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24C338A-D0CD-426F-B481-C1584DB0114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64EF58E7-8F7A-47A8-B54F-BEB27B1B29B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C1153CFF-8181-48B4-903C-B0D0A1F594E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CB300FB-BB07-445E-ACC7-7CCAE6688AF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F03628B-3840-46F5-89C2-52A4C2915A3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6349E99C-227B-42B9-BF47-81496CA7A39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29B7DB5-2B7F-44CF-9638-A20285E4589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749C414F-A605-4960-B625-37B09939023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74B217D-C701-4F05-8EC9-EC55E3EDEA5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7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8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9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97E437F-3929-46E0-A693-F673E5002B5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D18BB4BD-51D7-40B4-AD6F-674AE5E712A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5C81B21D-C856-4003-99A4-EA6E9700D96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354EEE29-9773-443D-B15D-B27D6DC0DAB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855DCEE9-DBF4-4A5D-BA0F-70D8ABF25D3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BA7A7DB7-91ED-4A8B-AB1D-35CA74F70B1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1A865C39-DA21-4A47-96A4-26C75081A53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2665AC1B-80F4-4871-8C70-47DD9A3ADD6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F8F5BA3C-CF85-4108-88A1-F2614468C5E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E38CA6C3-5552-49D0-93A1-B6D485D5BD5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05E33CA-0698-4404-9A1F-FB466F05C4A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B7A4B3CF-03F5-4634-A5EE-9246CFDFAD3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7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2F619726-05CF-47E6-8C7B-6A3E6BD4316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2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3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4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873E3411-AAB1-4A6D-B825-4DDEF95F986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CD7F0FAC-35BC-4C3F-9D14-0D3181C9C5F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23DDE555-06DA-409D-9B00-8F3AAD48B08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40B519D3-9A7D-4F7A-B551-440F6FBD93F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5D36EE47-4966-46BF-B00A-46AC33DFF55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CCC85E75-C568-48BF-AB90-BB214A101FF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8269C2E5-CEC5-4F91-BD1A-7EF819BBDB4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28AFAC4C-C7CD-4287-80E9-73C8A4BC645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843DBB5-FEF4-4148-94AB-94D3699A10A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F2C61502-4FC2-4A5B-BD1A-3B1A9EE45DB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02FB1073-6EBF-44F7-8D8A-2772F6B06BB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78628D36-41B4-40E2-B217-F82D5D75EE4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2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2E9031CE-5D8A-4DDB-89A8-C3D3160A338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7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8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9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DF2A8D81-48B8-4DC1-9261-80A2CA87656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E088F72-4962-4B26-9239-4D9B5B8B908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6" hidden="1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Rectangle 7" hidden="1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Rectangle 8"/>
          <p:cNvSpPr/>
          <p:nvPr/>
        </p:nvSpPr>
        <p:spPr>
          <a:xfrm>
            <a:off x="12001320" y="4846320"/>
            <a:ext cx="189360" cy="20106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Rectangle 9"/>
          <p:cNvSpPr/>
          <p:nvPr/>
        </p:nvSpPr>
        <p:spPr>
          <a:xfrm>
            <a:off x="12001320" y="0"/>
            <a:ext cx="189360" cy="484524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Click to edit the title text format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ftr" idx="1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sldNum" idx="2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DBB87F5B-D422-4CAA-994F-C1917B67430A}" type="slidenum">
              <a:rPr b="1" lang="en-US" sz="2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 idx="3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body"/>
          </p:nvPr>
        </p:nvSpPr>
        <p:spPr>
          <a:xfrm>
            <a:off x="424800" y="1015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Click to edit the outline text format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Second Outline Level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Third Outline Level</a:t>
            </a:r>
            <a:endParaRPr b="0" lang="en-CA" sz="1400" spc="-1" strike="noStrike">
              <a:latin typeface="Nirmala UI Semi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Nirmala UI Semilight"/>
              </a:rPr>
              <a:t>Fourth Outline Level</a:t>
            </a:r>
            <a:endParaRPr b="0" lang="en-CA" sz="2000" spc="-1" strike="noStrike">
              <a:latin typeface="Nirmala UI Semi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Fifth Outline Level</a:t>
            </a:r>
            <a:endParaRPr b="0" lang="en-CA" sz="2000" spc="-1" strike="noStrike">
              <a:latin typeface="Nirmala UI Semi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Sixth Outline Level</a:t>
            </a:r>
            <a:endParaRPr b="0" lang="en-CA" sz="2000" spc="-1" strike="noStrike">
              <a:latin typeface="Nirmala UI Semi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Seventh Outline Level</a:t>
            </a:r>
            <a:endParaRPr b="0" lang="en-CA" sz="2000" spc="-1" strike="noStrike">
              <a:latin typeface="Nirmala UI Semi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cxnSp>
        <p:nvCxnSpPr>
          <p:cNvPr id="47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Click to edit the title text format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Click to edit the outline text format</a:t>
            </a:r>
            <a:endParaRPr b="0" lang="en-CA" sz="20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en-CA" sz="1600" spc="-1" strike="noStrike">
                <a:latin typeface="Nirmala UI Semilight"/>
              </a:rPr>
              <a:t>Second Outline Level</a:t>
            </a:r>
            <a:endParaRPr b="0" lang="en-CA" sz="1600" spc="-1" strike="noStrike">
              <a:latin typeface="Nirmala UI Semilight"/>
            </a:endParaRPr>
          </a:p>
          <a:p>
            <a:pPr lvl="2" marL="1296000" indent="-288000"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Third Outline Level</a:t>
            </a:r>
            <a:endParaRPr b="0" lang="en-CA" sz="1400" spc="-1" strike="noStrike">
              <a:latin typeface="Nirmala UI Semi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Nirmala UI Semilight"/>
              </a:rPr>
              <a:t>Fourth Outline Level</a:t>
            </a:r>
            <a:endParaRPr b="0" lang="en-CA" sz="2000" spc="-1" strike="noStrike">
              <a:latin typeface="Nirmala UI Semi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Fifth Outline Level</a:t>
            </a:r>
            <a:endParaRPr b="0" lang="en-CA" sz="2000" spc="-1" strike="noStrike">
              <a:latin typeface="Nirmala UI Semi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Sixth Outline Level</a:t>
            </a:r>
            <a:endParaRPr b="0" lang="en-CA" sz="2000" spc="-1" strike="noStrike">
              <a:latin typeface="Nirmala UI Semi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Seventh Outline Level</a:t>
            </a:r>
            <a:endParaRPr b="0" lang="en-CA" sz="2000" spc="-1" strike="noStrike">
              <a:latin typeface="Nirmala UI Semilight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81544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Click to edit the outline text format</a:t>
            </a:r>
            <a:endParaRPr b="0" lang="en-CA" sz="20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en-CA" sz="1600" spc="-1" strike="noStrike">
                <a:latin typeface="Nirmala UI Semilight"/>
              </a:rPr>
              <a:t>Second Outline Level</a:t>
            </a:r>
            <a:endParaRPr b="0" lang="en-CA" sz="1600" spc="-1" strike="noStrike">
              <a:latin typeface="Nirmala UI Semilight"/>
            </a:endParaRPr>
          </a:p>
          <a:p>
            <a:pPr lvl="2" marL="1296000" indent="-288000"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Third Outline Level</a:t>
            </a:r>
            <a:endParaRPr b="0" lang="en-CA" sz="1400" spc="-1" strike="noStrike">
              <a:latin typeface="Nirmala UI Semi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Nirmala UI Semilight"/>
              </a:rPr>
              <a:t>Fourth Outline Level</a:t>
            </a:r>
            <a:endParaRPr b="0" lang="en-CA" sz="2000" spc="-1" strike="noStrike">
              <a:latin typeface="Nirmala UI Semi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Fifth Outline Level</a:t>
            </a:r>
            <a:endParaRPr b="0" lang="en-CA" sz="2000" spc="-1" strike="noStrike">
              <a:latin typeface="Nirmala UI Semi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Sixth Outline Level</a:t>
            </a:r>
            <a:endParaRPr b="0" lang="en-CA" sz="2000" spc="-1" strike="noStrike">
              <a:latin typeface="Nirmala UI Semi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Seventh Outline Level</a:t>
            </a:r>
            <a:endParaRPr b="0" lang="en-CA" sz="2000" spc="-1" strike="noStrike">
              <a:latin typeface="Nirmala UI Semilight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ftr" idx="4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sldNum" idx="5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A9D1CCCF-D565-4B06-802E-0706A9FE31C3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53" name="PlaceHolder 6"/>
          <p:cNvSpPr>
            <a:spLocks noGrp="1"/>
          </p:cNvSpPr>
          <p:nvPr>
            <p:ph type="dt" idx="6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cxnSp>
        <p:nvCxnSpPr>
          <p:cNvPr id="92" name="Straight Connector 8"/>
          <p:cNvCxnSpPr/>
          <p:nvPr/>
        </p:nvCxnSpPr>
        <p:spPr>
          <a:xfrm>
            <a:off x="6663240" y="154116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93" name="PlaceHolder 1"/>
          <p:cNvSpPr>
            <a:spLocks noGrp="1"/>
          </p:cNvSpPr>
          <p:nvPr>
            <p:ph type="ftr" idx="7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ldNum" idx="8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9F4DC9B8-CDFA-421A-A398-F986613E4AFA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CA" sz="4400" spc="-1" strike="noStrike">
                <a:latin typeface="Arial"/>
              </a:rPr>
              <a:t>Click to edit the title text format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CA" sz="4400" spc="-1" strike="noStrike">
                <a:latin typeface="Arial"/>
              </a:rPr>
              <a:t>Click to edit the title text format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ftr" idx="9"/>
          </p:nvPr>
        </p:nvSpPr>
        <p:spPr>
          <a:xfrm>
            <a:off x="44280" y="657432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a6a6a6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sldNum" idx="10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E86D0AE6-8A3E-4B1B-9084-3DDC31BA8E99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 6" hidden="1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Rectangle 7" hidden="1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Rectangle 8"/>
          <p:cNvSpPr/>
          <p:nvPr/>
        </p:nvSpPr>
        <p:spPr>
          <a:xfrm>
            <a:off x="12001320" y="4846320"/>
            <a:ext cx="189360" cy="20106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Rectangle 9"/>
          <p:cNvSpPr/>
          <p:nvPr/>
        </p:nvSpPr>
        <p:spPr>
          <a:xfrm>
            <a:off x="12001320" y="0"/>
            <a:ext cx="189360" cy="484524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Click to edit the title text format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ftr" idx="11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sldNum" idx="12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7C4AE2D3-8AAB-420C-B713-81C14BB0D2DF}" type="slidenum">
              <a:rPr b="1" lang="en-US" sz="2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dt" idx="13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 type="body"/>
          </p:nvPr>
        </p:nvSpPr>
        <p:spPr>
          <a:xfrm>
            <a:off x="424800" y="1015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Click to edit the outline text format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Second Outline Level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Third Outline Level</a:t>
            </a:r>
            <a:endParaRPr b="0" lang="en-CA" sz="1400" spc="-1" strike="noStrike">
              <a:latin typeface="Nirmala UI Semi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Nirmala UI Semilight"/>
              </a:rPr>
              <a:t>Fourth Outline Level</a:t>
            </a:r>
            <a:endParaRPr b="0" lang="en-CA" sz="2000" spc="-1" strike="noStrike">
              <a:latin typeface="Nirmala UI Semi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Fifth Outline Level</a:t>
            </a:r>
            <a:endParaRPr b="0" lang="en-CA" sz="2000" spc="-1" strike="noStrike">
              <a:latin typeface="Nirmala UI Semi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Sixth Outline Level</a:t>
            </a:r>
            <a:endParaRPr b="0" lang="en-CA" sz="2000" spc="-1" strike="noStrike">
              <a:latin typeface="Nirmala UI Semi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Seventh Outline Level</a:t>
            </a:r>
            <a:endParaRPr b="0" lang="en-CA" sz="2000" spc="-1" strike="noStrike">
              <a:latin typeface="Nirmala UI Semi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cxnSp>
        <p:nvCxnSpPr>
          <p:cNvPr id="222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CA" sz="4400" spc="-1" strike="noStrike">
                <a:latin typeface="Arial"/>
              </a:rPr>
              <a:t>Click to edit the title text format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581544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ftr" idx="14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 type="sldNum" idx="15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494402B6-C84B-44B4-A6BF-0445C85E62FC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228" name="PlaceHolder 6"/>
          <p:cNvSpPr>
            <a:spLocks noGrp="1"/>
          </p:cNvSpPr>
          <p:nvPr>
            <p:ph type="dt" idx="16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Rectangle 6"/>
          <p:cNvSpPr/>
          <p:nvPr/>
        </p:nvSpPr>
        <p:spPr>
          <a:xfrm>
            <a:off x="12001320" y="0"/>
            <a:ext cx="190080" cy="137124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Rectangle 7"/>
          <p:cNvSpPr/>
          <p:nvPr/>
        </p:nvSpPr>
        <p:spPr>
          <a:xfrm>
            <a:off x="12001320" y="1371600"/>
            <a:ext cx="190080" cy="548604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2174400" y="1574640"/>
            <a:ext cx="438876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32000" indent="-32400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Edit Master text styles</a:t>
            </a:r>
            <a:endParaRPr b="1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6786720" y="1574640"/>
            <a:ext cx="438876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Edit Master text styles</a:t>
            </a:r>
            <a:endParaRPr b="1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79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600">
              <a:lnSpc>
                <a:spcPct val="100000"/>
              </a:lnSpc>
              <a:spcBef>
                <a:spcPts val="36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600">
              <a:lnSpc>
                <a:spcPct val="100000"/>
              </a:lnSpc>
              <a:spcBef>
                <a:spcPts val="36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dt" idx="17"/>
          </p:nvPr>
        </p:nvSpPr>
        <p:spPr>
          <a:xfrm>
            <a:off x="609480" y="6172200"/>
            <a:ext cx="4571640" cy="30456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lnSpc>
                <a:spcPct val="100000"/>
              </a:lnSpc>
              <a:buNone/>
              <a:defRPr b="0" lang="en-US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&lt;date/time&gt;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271" name="PlaceHolder 5"/>
          <p:cNvSpPr>
            <a:spLocks noGrp="1"/>
          </p:cNvSpPr>
          <p:nvPr>
            <p:ph type="ftr" idx="18"/>
          </p:nvPr>
        </p:nvSpPr>
        <p:spPr>
          <a:xfrm>
            <a:off x="609480" y="6492960"/>
            <a:ext cx="4571640" cy="283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272" name="PlaceHolder 6"/>
          <p:cNvSpPr>
            <a:spLocks noGrp="1"/>
          </p:cNvSpPr>
          <p:nvPr>
            <p:ph type="sldNum" idx="19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67761C86-04C8-4901-9E86-E0119286F2DA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cxnSp>
        <p:nvCxnSpPr>
          <p:cNvPr id="273" name="Straight Connector 8"/>
          <p:cNvCxnSpPr/>
          <p:nvPr/>
        </p:nvCxnSpPr>
        <p:spPr>
          <a:xfrm>
            <a:off x="6663240" y="1656720"/>
            <a:ext cx="360" cy="444420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49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5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5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5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5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2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5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5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Picture 5" descr=""/>
          <p:cNvPicPr/>
          <p:nvPr/>
        </p:nvPicPr>
        <p:blipFill>
          <a:blip r:embed="rId1"/>
          <a:stretch/>
        </p:blipFill>
        <p:spPr>
          <a:xfrm>
            <a:off x="0" y="1303920"/>
            <a:ext cx="12191040" cy="6094800"/>
          </a:xfrm>
          <a:prstGeom prst="rect">
            <a:avLst/>
          </a:prstGeom>
          <a:ln w="0">
            <a:noFill/>
          </a:ln>
        </p:spPr>
      </p:pic>
      <p:sp>
        <p:nvSpPr>
          <p:cNvPr id="317" name="PlaceHolder 1"/>
          <p:cNvSpPr>
            <a:spLocks noGrp="1"/>
          </p:cNvSpPr>
          <p:nvPr>
            <p:ph type="ftr" idx="23"/>
          </p:nvPr>
        </p:nvSpPr>
        <p:spPr>
          <a:xfrm>
            <a:off x="9588960" y="127440"/>
            <a:ext cx="2602080" cy="339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a6a6a6"/>
                </a:solidFill>
                <a:latin typeface="Arial"/>
              </a:rPr>
              <a:t>“</a:t>
            </a:r>
            <a:r>
              <a:rPr b="0" lang="en-US" sz="1100" spc="-1" strike="noStrike">
                <a:solidFill>
                  <a:srgbClr val="a6a6a6"/>
                </a:solidFill>
                <a:latin typeface="Arial"/>
              </a:rPr>
              <a:t>Develop a passion for learning.”</a:t>
            </a:r>
            <a:endParaRPr b="0" lang="en-CA" sz="1100" spc="-1" strike="noStrike">
              <a:latin typeface="Times New Roman"/>
            </a:endParaRPr>
          </a:p>
        </p:txBody>
      </p:sp>
      <p:sp>
        <p:nvSpPr>
          <p:cNvPr id="318" name="Text Box 2"/>
          <p:cNvSpPr/>
          <p:nvPr/>
        </p:nvSpPr>
        <p:spPr>
          <a:xfrm>
            <a:off x="58680" y="468000"/>
            <a:ext cx="10306080" cy="1225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7000"/>
              </a:lnSpc>
              <a:spcAft>
                <a:spcPts val="799"/>
              </a:spcAft>
              <a:buNone/>
            </a:pPr>
            <a:r>
              <a:rPr b="0" lang="en-US" sz="3600" spc="-1" strike="noStrike">
                <a:solidFill>
                  <a:srgbClr val="ff0000"/>
                </a:solidFill>
                <a:latin typeface="Gadugi"/>
                <a:ea typeface="Calibri"/>
              </a:rPr>
              <a:t>RISK AND RESILIENCE BOOTCAMP</a:t>
            </a:r>
            <a:br>
              <a:rPr sz="3600"/>
            </a:br>
            <a:endParaRPr b="0" lang="en-CA" sz="3600" spc="-1" strike="noStrike">
              <a:latin typeface="Arial"/>
            </a:endParaRPr>
          </a:p>
        </p:txBody>
      </p:sp>
      <p:sp>
        <p:nvSpPr>
          <p:cNvPr id="319" name="Oval 1"/>
          <p:cNvSpPr/>
          <p:nvPr/>
        </p:nvSpPr>
        <p:spPr>
          <a:xfrm>
            <a:off x="11068920" y="5891760"/>
            <a:ext cx="619200" cy="619200"/>
          </a:xfrm>
          <a:prstGeom prst="ellipse">
            <a:avLst/>
          </a:prstGeom>
          <a:solidFill>
            <a:srgbClr val="7a7a7a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ffffff"/>
                </a:solidFill>
                <a:latin typeface="Arial"/>
              </a:rPr>
              <a:t>5</a:t>
            </a:r>
            <a:endParaRPr b="0" lang="en-CA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11896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The layers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Business resilience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Capacity of an organization to maintain critical business functions and services during disruption through effective planning, communication, and alternate delivery mechanisms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Core focus areas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Business Impact Analysis (BIA)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Continuity planning and testing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Workforce resilience (cross-training, leadership)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Supplier and third-party continuity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Alternate site and process strategies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Crisis communication and stakeholder management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11896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The layers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Business resilience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Best practices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Define critical functions and their Recovery Time Objectives (RTOs) and Recovery Point Objectives (RPOs)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Develop continuity playbooks for essential processes (payments, trading, claims, logistics)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Regularly exercise continuity plans under different disruption scenarios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Use lessons learned to continually refine plans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Example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 bank’s Business Resilience Plan ensures that payment clearing and customer support continue even if the main data center or call center goes offline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Plan is implemented through using remote access, alternate staffing, and branch-level contingencies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11896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The layers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Technology (IT) resilience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 ability of IT systems, infrastructure, and applications to resist, absorb, recover from, and adapt to disruptions while maintaining essential business services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Core focus areas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Redundant and failover infrastructure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Backup and recovery mechanisms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High-availability and clustering designs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Cloud resilience and multi-region deployments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Testing of failover procedures and RTO/RPO validation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Automation in recovery (Infrastructure as Code, orchestration)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11896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The layers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Technology (IT) resilience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Best practices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Implement disaster recovery (DR) and high-availability architectures based on what is critical to the business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Use chaos engineering to validate system response to failure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Integrate DevOps pipelines for resilience testing during builds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Maintain asset and dependency mapping to identify critical system relationships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Example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 trading platform replicates transaction data across regions and performs automated switchover to a hot site within 30 seconds to maintain compliance with 99.99% up-time requirements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11896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The layers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Data resilience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 ability to preserve and restore data integrity, confidentiality, and availability during and after disruptions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data corruption, accidental or malicious deletion,  ransomware events.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Core focus areas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Data backup, replication, and retention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Immutable storage and air-gapped backups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Data classification and prioritization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Encryption and data loss prevention (DLP)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Data governance and lineage tracking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Data validation and integrity testing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11896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The layers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Data resilience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Best practices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Maintain 3-2-1 backup strategy (3 copies, 2 media, 1 off-site)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Test restore processes regularly;  backups are only as good as verified recoveries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Classify data based on criticality; for example, Tier 1 for regulatory and customer data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Use immutable snapshots and continuous replication for critical data sets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Integrate data recovery drills into continuity and Cyber incident tests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Example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 hospital’s EHR (Electronic Health Records) system uses daily encrypted backups and maintains redundant copies in two cloud regions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Periodic test restores validate recovery times within RTOs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11896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The layers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Cyber resilience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Cyber resilience combines information security and continuity disciplines to ensure the organization can withstand, detect, respond to, and recover from cyber incidents without severe impact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Core focus areas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Threat detection and response (SIEM, SOC, EDR)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Identity and access management (MFA, least privilege)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Network segmentation and zero trust architecture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Security patching and vulnerability management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Incident response and recovery planning 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Integration with business continuity and crisis management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11896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The layers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Cyber resilience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Best practices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Implement Defense-in-Depth architecture and Zero Trust principles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Establish Incident Response SOPs with defined roles and escalation paths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Use cyber incident simulations (tabletop exercises) involving IT, legal, and executive teams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Ensure backup systems are logically separated to prevent ransomware encryption spread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Apply DRI’s lifecycle approach: prepare → detect → respond → recover → adapt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Example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 major retailer withstands a ransomware attack because its cyber resilience plan isolates infected systems, activates clean backups, and restores operations within 6 hours,  all coordinated via its incident response SOP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11896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Definitions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SIEM: Security Information and Event Management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SIEM is a technology platform that collects, correlates, and analyzes security-related data from across an organization’s IT environment to investigate, and respond to security incidents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Includes servers, firewalls, network devices, and applications 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Purpose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To provide centralized visibility into security events and potential threats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To correlate patterns across multiple systems that may indicate attacks or policy violations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To support real-time alerting, incident response, and compliance reporting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Key  capabilities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Log aggregation</a:t>
            </a:r>
            <a:r>
              <a:rPr b="0" lang="en-CA" sz="1400" spc="-1" strike="noStrike">
                <a:latin typeface="Nirmala UI Semilight"/>
              </a:rPr>
              <a:t>: Collects logs from across the enterprise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Event correlation:</a:t>
            </a:r>
            <a:r>
              <a:rPr b="0" lang="en-CA" sz="1400" spc="-1" strike="noStrike">
                <a:latin typeface="Nirmala UI Semilight"/>
              </a:rPr>
              <a:t> Connects multiple indicators to detect complex threats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Alerting and dashboards: </a:t>
            </a:r>
            <a:r>
              <a:rPr b="0" lang="en-CA" sz="1400" spc="-1" strike="noStrike">
                <a:latin typeface="Nirmala UI Semilight"/>
              </a:rPr>
              <a:t>Real-time monitoring for suspicious activity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Forensics and reporting: </a:t>
            </a:r>
            <a:r>
              <a:rPr b="0" lang="en-CA" sz="1400" spc="-1" strike="noStrike">
                <a:latin typeface="Nirmala UI Semilight"/>
              </a:rPr>
              <a:t>Provides evidence for audits and investigations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2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11896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Definitions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EDR: Endpoint Detection and Response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Cybersecurity technology that monitors and analyzes endpoint activities to detect, investigate, and respond to suspicious behavior or malware in real time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 laptops, servers, mobile devices, IoT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Purpose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To provide detailed visibility into endpoint behavior and attack chains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To support rapid containment and remediation actions 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 isolate device, kill process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Key capabilities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Real-time monitoring:</a:t>
            </a:r>
            <a:r>
              <a:rPr b="0" lang="en-CA" sz="1400" spc="-1" strike="noStrike">
                <a:latin typeface="Nirmala UI Semilight"/>
              </a:rPr>
              <a:t> Continuous tracking of process execution, registry changes, network connections, etc.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Behavioral analytics:</a:t>
            </a:r>
            <a:r>
              <a:rPr b="0" lang="en-CA" sz="1400" spc="-1" strike="noStrike">
                <a:latin typeface="Nirmala UI Semilight"/>
              </a:rPr>
              <a:t> Detect anomalies or suspicious activity patterns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Automated response: </a:t>
            </a:r>
            <a:r>
              <a:rPr b="0" lang="en-CA" sz="1400" spc="-1" strike="noStrike">
                <a:latin typeface="Nirmala UI Semilight"/>
              </a:rPr>
              <a:t>Quarantine devices or block malicious actions instantly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Forensics</a:t>
            </a:r>
            <a:r>
              <a:rPr b="0" lang="en-CA" sz="1400" spc="-1" strike="noStrike">
                <a:latin typeface="Nirmala UI Semilight"/>
              </a:rPr>
              <a:t>: Provide timeline and evidence for post-incident analysis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11896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Definitions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Chaos engineering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Deliberately injecting controlled failures or disruptions into systems to test their resilience, reliability, and ability to recover under real-world conditions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Based on the idea that the best way to build fully resilient systems is to experiment with failure before it happens in production, identify weaknesses, and fix them proactively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Rationale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Modern IT systems are complex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especially those running in the cloud, with microservices, containers, and distributed architectures 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Even small component failures can cascade into large-scale outages if the system isn’t designed for fault tolerance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Chaos engineering goals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Reveals hidden dependencies and failure modes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Validates assumptions about redundancy, failover, and recovery mechanisms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Improves operational resilience by testing how people, processes, and technology respond to stress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Shift from preventing failure to preparing for it by experiencing it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11896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Definitions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Chaos engineering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Chaos engineering is structured and scientific, not creating random damage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Start from a steady state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Define normal system behavior 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latency, throughput, error rates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Form a hypothesis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Example: “If one database node fails, the application will continue serving users via the replica”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Introduce controlled disruption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Simulate real-world faults such as network latency, instance crashes, or service outages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Observe and measure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Monitor system metrics and user experience for deviation from the steady state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Learn and improve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Identify weaknesses, fix them, and re-test until the system performs predictably under stress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11896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Chaos examples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pic>
        <p:nvPicPr>
          <p:cNvPr id="360" name="" descr=""/>
          <p:cNvPicPr/>
          <p:nvPr/>
        </p:nvPicPr>
        <p:blipFill>
          <a:blip r:embed="rId1"/>
          <a:stretch/>
        </p:blipFill>
        <p:spPr>
          <a:xfrm>
            <a:off x="1369080" y="1196280"/>
            <a:ext cx="8769600" cy="48866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11896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Chaos tools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pic>
        <p:nvPicPr>
          <p:cNvPr id="362" name="" descr=""/>
          <p:cNvPicPr/>
          <p:nvPr/>
        </p:nvPicPr>
        <p:blipFill>
          <a:blip r:embed="rId1"/>
          <a:stretch/>
        </p:blipFill>
        <p:spPr>
          <a:xfrm>
            <a:off x="1614240" y="1351080"/>
            <a:ext cx="8781840" cy="39769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11896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Chaos resilience support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pic>
        <p:nvPicPr>
          <p:cNvPr id="364" name="" descr=""/>
          <p:cNvPicPr/>
          <p:nvPr/>
        </p:nvPicPr>
        <p:blipFill>
          <a:blip r:embed="rId1"/>
          <a:stretch/>
        </p:blipFill>
        <p:spPr>
          <a:xfrm>
            <a:off x="1576800" y="1454760"/>
            <a:ext cx="8657640" cy="39207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11896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Integration and Interdependence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pic>
        <p:nvPicPr>
          <p:cNvPr id="366" name="" descr=""/>
          <p:cNvPicPr/>
          <p:nvPr/>
        </p:nvPicPr>
        <p:blipFill>
          <a:blip r:embed="rId1"/>
          <a:stretch/>
        </p:blipFill>
        <p:spPr>
          <a:xfrm>
            <a:off x="720360" y="1748160"/>
            <a:ext cx="10203840" cy="31935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11896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Framework Alignment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pic>
        <p:nvPicPr>
          <p:cNvPr id="368" name="" descr=""/>
          <p:cNvPicPr/>
          <p:nvPr/>
        </p:nvPicPr>
        <p:blipFill>
          <a:blip r:embed="rId1"/>
          <a:stretch/>
        </p:blipFill>
        <p:spPr>
          <a:xfrm>
            <a:off x="1851120" y="1130040"/>
            <a:ext cx="8169840" cy="47638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10050840" cy="7286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60" strike="noStrike" cap="all">
                <a:solidFill>
                  <a:srgbClr val="d1282e"/>
                </a:solidFill>
                <a:latin typeface="Leelawadee UI Semilight"/>
              </a:rPr>
              <a:t>Q&amp;A and open discussion</a:t>
            </a:r>
            <a:endParaRPr b="0" lang="en-CA" sz="3600" spc="-1" strike="noStrike">
              <a:latin typeface="Arial"/>
            </a:endParaRPr>
          </a:p>
        </p:txBody>
      </p:sp>
      <p:pic>
        <p:nvPicPr>
          <p:cNvPr id="370" name="Content Placeholder 2" descr=""/>
          <p:cNvPicPr/>
          <p:nvPr/>
        </p:nvPicPr>
        <p:blipFill>
          <a:blip r:embed="rId1"/>
          <a:stretch/>
        </p:blipFill>
        <p:spPr>
          <a:xfrm>
            <a:off x="1647360" y="1073160"/>
            <a:ext cx="8083440" cy="50518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609480" y="-106560"/>
            <a:ext cx="1048104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60" strike="noStrike" cap="all">
                <a:solidFill>
                  <a:srgbClr val="d1282e"/>
                </a:solidFill>
                <a:latin typeface="Leelawadee UI Semilight"/>
              </a:rPr>
              <a:t>resilience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CA" sz="2000" spc="-1" strike="noStrike">
                <a:latin typeface="Nirmala UI Semilight"/>
              </a:rPr>
              <a:t>This section is a more detailed look at operational resilience along the dimensions of</a:t>
            </a:r>
            <a:endParaRPr b="0" lang="en-CA" sz="20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en-CA" sz="1600" spc="-1" strike="noStrike">
                <a:latin typeface="Nirmala UI Semilight"/>
              </a:rPr>
              <a:t>Business</a:t>
            </a:r>
            <a:endParaRPr b="0" lang="en-CA" sz="16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en-CA" sz="1600" spc="-1" strike="noStrike">
                <a:latin typeface="Nirmala UI Semilight"/>
              </a:rPr>
              <a:t>Technology</a:t>
            </a:r>
            <a:endParaRPr b="0" lang="en-CA" sz="16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en-CA" sz="1600" spc="-1" strike="noStrike">
                <a:latin typeface="Nirmala UI Semilight"/>
              </a:rPr>
              <a:t>Data</a:t>
            </a:r>
            <a:endParaRPr b="0" lang="en-CA" sz="16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en-CA" sz="1600" spc="-1" strike="noStrike">
                <a:latin typeface="Nirmala UI Semilight"/>
              </a:rPr>
              <a:t>Cyber </a:t>
            </a:r>
            <a:endParaRPr b="0" lang="en-CA" sz="16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endParaRPr b="0" lang="en-CA" sz="1600" spc="-1" strike="noStrike">
              <a:latin typeface="Nirmala UI Semilight"/>
            </a:endParaRPr>
          </a:p>
        </p:txBody>
      </p:sp>
      <p:pic>
        <p:nvPicPr>
          <p:cNvPr id="322" name="" descr=""/>
          <p:cNvPicPr/>
          <p:nvPr/>
        </p:nvPicPr>
        <p:blipFill>
          <a:blip r:embed="rId1"/>
          <a:stretch/>
        </p:blipFill>
        <p:spPr>
          <a:xfrm>
            <a:off x="7522560" y="1377000"/>
            <a:ext cx="3134160" cy="470160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11896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Operational Resilience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DRI definition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 ability of an organization to anticipate, prepare for, respond to, and adapt to incremental changes and sudden disruptions in order to survive and prosper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ISACA/Basel definition 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 organization’s ability to deliver critical operations and services through disruption, safeguarding customers, markets, and the financial system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Traditional business continuity and disaster recovery 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Focus on getting systems back online after an incident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Restoring operations to their prior state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2400" spc="-1" strike="noStrike">
              <a:latin typeface="Nirmala UI Semilight"/>
            </a:endParaRPr>
          </a:p>
          <a:p>
            <a:endParaRPr b="0" lang="en-CA" sz="2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11896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Operational Resilience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7000"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Operational resilience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Represents a more mature and proactive approach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It assumes that disruptions will happen but the organization’s mission, values, and trust relationships must persist regardless of adverse events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Resilience protects what the organization does (mission), not just what it uses (systems)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Continuity of Mission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 idea that the purpose of the organization must not stop, even when individual systems or functions fail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Operational resilience ensures that critical services, those that define why the organization exists, remain deliverable under duress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example, a bank’s mission is to maintain financial confidence and liquidity for its customers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Even during a cyberattack or data center failure, deposits, transactions, and access to funds must continue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Designing operations so that core functions are preserved, not just infrastructure restored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alternate processing, manual workarounds, and prioritized resource allocation</a:t>
            </a:r>
            <a:endParaRPr b="0" lang="en-CA" sz="1400" spc="-1" strike="noStrike">
              <a:latin typeface="Nirmala UI Semilight"/>
            </a:endParaRPr>
          </a:p>
          <a:p>
            <a:endParaRPr b="0" lang="en-CA" sz="2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11896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Operational Resilience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Continuity of trust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Trust is a critical, often overlooked asset in operational resilience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Customers, partners, regulators must believe the organization can withstand stress and remain reliable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 company that continues to operate transparently and responsibly during crises enhances its reputational capital and goodwill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Repeated outages or inconsistent communication erode confidence and can lead to regulatory scrutiny or customer flight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Maintaining trust requires transparent communication, ethical response behaviors, and robust governance during incidents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Resilience is about preserving confidence as well as preserving capability</a:t>
            </a:r>
            <a:endParaRPr b="0" lang="en-CA" sz="1800" spc="-1" strike="noStrike">
              <a:latin typeface="Nirmala UI Semilight"/>
            </a:endParaRPr>
          </a:p>
          <a:p>
            <a:endParaRPr b="0" lang="en-CA" sz="2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11896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Operational Resilience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Continuity of adaptability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Resilience also depends on the adaptability of the organization to rapidly changing work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Cyber attacks, AI technology, pandemics, supply-chain disruptions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Adaptability is learning from disruptions, adjusting processes to be more reliable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Refining preventive and corrective controls, updating SOPs, and evolving architectures is response to disruption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Maturity principle of continuous improvement (discussed later)</a:t>
            </a:r>
            <a:r>
              <a:rPr b="0" lang="en-CA" sz="1400" spc="-1" strike="noStrike">
                <a:latin typeface="Nirmala UI Semilight"/>
              </a:rPr>
              <a:t>	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Prepare → Respond → Recover → Adapt → Evolve.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High maturity organizations continuously integrate lessons learned into operations, technology, and governance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Operational resilience is not static but must continuously evolve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comparison 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pic>
        <p:nvPicPr>
          <p:cNvPr id="332" name="" descr=""/>
          <p:cNvPicPr/>
          <p:nvPr/>
        </p:nvPicPr>
        <p:blipFill>
          <a:blip r:embed="rId1"/>
          <a:stretch/>
        </p:blipFill>
        <p:spPr>
          <a:xfrm>
            <a:off x="1312560" y="1672560"/>
            <a:ext cx="9402840" cy="28825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Dimensions 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pic>
        <p:nvPicPr>
          <p:cNvPr id="334" name="" descr=""/>
          <p:cNvPicPr/>
          <p:nvPr/>
        </p:nvPicPr>
        <p:blipFill>
          <a:blip r:embed="rId1"/>
          <a:stretch/>
        </p:blipFill>
        <p:spPr>
          <a:xfrm>
            <a:off x="1425600" y="1173600"/>
            <a:ext cx="8627760" cy="45990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166391</TotalTime>
  <Application>LibreOffice/7.3.4.2$Windows_X86_64 LibreOffice_project/728fec16bd5f605073805c3c9e7c4212a0120dc5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2016-09-10T10:34:19Z</dcterms:created>
  <dc:creator>Donis Marshall</dc:creator>
  <dc:description/>
  <dc:language>en-CA</dc:language>
  <cp:lastModifiedBy>Rod Davison</cp:lastModifiedBy>
  <cp:lastPrinted>2025-10-08T15:16:33Z</cp:lastPrinted>
  <dcterms:modified xsi:type="dcterms:W3CDTF">2025-12-16T18:35:22Z</dcterms:modified>
  <cp:revision>9007</cp:revision>
  <dc:subject>Risk/Resiliency Bootcamp</dc:subject>
  <dc:title>5. Resilience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52</vt:r8>
  </property>
  <property fmtid="{D5CDD505-2E9C-101B-9397-08002B2CF9AE}" pid="3" name="PresentationFormat">
    <vt:lpwstr>Widescreen</vt:lpwstr>
  </property>
  <property fmtid="{D5CDD505-2E9C-101B-9397-08002B2CF9AE}" pid="4" name="Slides">
    <vt:r8>52</vt:r8>
  </property>
</Properties>
</file>